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78" r:id="rId3"/>
    <p:sldId id="537" r:id="rId4"/>
    <p:sldId id="643" r:id="rId5"/>
    <p:sldId id="644" r:id="rId6"/>
    <p:sldId id="298" r:id="rId7"/>
    <p:sldId id="267" r:id="rId8"/>
    <p:sldId id="645" r:id="rId9"/>
    <p:sldId id="573" r:id="rId10"/>
    <p:sldId id="651" r:id="rId11"/>
    <p:sldId id="652" r:id="rId12"/>
    <p:sldId id="646" r:id="rId13"/>
    <p:sldId id="653" r:id="rId14"/>
    <p:sldId id="654" r:id="rId15"/>
    <p:sldId id="655" r:id="rId16"/>
    <p:sldId id="656" r:id="rId17"/>
    <p:sldId id="657" r:id="rId18"/>
    <p:sldId id="620" r:id="rId19"/>
    <p:sldId id="629" r:id="rId20"/>
    <p:sldId id="632" r:id="rId21"/>
    <p:sldId id="624" r:id="rId22"/>
    <p:sldId id="623" r:id="rId23"/>
    <p:sldId id="622" r:id="rId24"/>
    <p:sldId id="621" r:id="rId25"/>
    <p:sldId id="633" r:id="rId26"/>
    <p:sldId id="628" r:id="rId27"/>
    <p:sldId id="627" r:id="rId28"/>
    <p:sldId id="636" r:id="rId29"/>
    <p:sldId id="640" r:id="rId30"/>
    <p:sldId id="647" r:id="rId31"/>
    <p:sldId id="649" r:id="rId32"/>
    <p:sldId id="625" r:id="rId33"/>
    <p:sldId id="626" r:id="rId34"/>
    <p:sldId id="642" r:id="rId35"/>
    <p:sldId id="634" r:id="rId36"/>
    <p:sldId id="630" r:id="rId37"/>
    <p:sldId id="631" r:id="rId38"/>
    <p:sldId id="635" r:id="rId39"/>
    <p:sldId id="637" r:id="rId40"/>
    <p:sldId id="638" r:id="rId41"/>
    <p:sldId id="639" r:id="rId42"/>
    <p:sldId id="641" r:id="rId43"/>
    <p:sldId id="430" r:id="rId44"/>
    <p:sldId id="531" r:id="rId45"/>
    <p:sldId id="648" r:id="rId46"/>
    <p:sldId id="612" r:id="rId47"/>
    <p:sldId id="613" r:id="rId48"/>
    <p:sldId id="614" r:id="rId49"/>
    <p:sldId id="615" r:id="rId50"/>
    <p:sldId id="582" r:id="rId51"/>
    <p:sldId id="616" r:id="rId52"/>
    <p:sldId id="578" r:id="rId53"/>
    <p:sldId id="617" r:id="rId54"/>
    <p:sldId id="580" r:id="rId55"/>
    <p:sldId id="618" r:id="rId56"/>
    <p:sldId id="619" r:id="rId57"/>
    <p:sldId id="583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3840">
          <p15:clr>
            <a:srgbClr val="A4A3A4"/>
          </p15:clr>
        </p15:guide>
        <p15:guide id="7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2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08"/>
    <p:restoredTop sz="88957"/>
  </p:normalViewPr>
  <p:slideViewPr>
    <p:cSldViewPr snapToGrid="0" snapToObjects="1" showGuides="1">
      <p:cViewPr varScale="1">
        <p:scale>
          <a:sx n="95" d="100"/>
          <a:sy n="95" d="100"/>
        </p:scale>
        <p:origin x="624" y="18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3CFF2-8481-F64E-BB35-683174E1F864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AF9C3-6898-734B-B094-6E43BB775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02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19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www.independent.co.uk</a:t>
            </a:r>
            <a:r>
              <a:rPr lang="en-US" dirty="0"/>
              <a:t>/travel/news-and-advice/airline-flights-pay-extra-to-sit-together-split-up-family-algorithm-minister-a8640771.html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51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79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gizmodo.com</a:t>
            </a:r>
            <a:r>
              <a:rPr lang="en-US" dirty="0"/>
              <a:t>/predictim-claims-its-ai-can-flag-risky-babysitters-so-1830913997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7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BSpAWkQLlgM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24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qz.com</a:t>
            </a:r>
            <a:r>
              <a:rPr lang="en-US" dirty="0"/>
              <a:t>/1427621/companies-are-on-the-hook-if-their-hiring-algorithms-are-biased/</a:t>
            </a:r>
          </a:p>
          <a:p>
            <a:r>
              <a:rPr lang="en-US" dirty="0"/>
              <a:t>https://</a:t>
            </a:r>
            <a:r>
              <a:rPr lang="en-US" dirty="0" err="1"/>
              <a:t>www.popsci.com</a:t>
            </a:r>
            <a:r>
              <a:rPr lang="en-US" dirty="0"/>
              <a:t>/recidivism-algorithm-random-bias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54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7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slate.com</a:t>
            </a:r>
            <a:r>
              <a:rPr lang="en-US" dirty="0"/>
              <a:t>/human-interest/2018/12/against-teaching-kids-to-code-creativity-problem-</a:t>
            </a:r>
            <a:r>
              <a:rPr lang="en-US" dirty="0" err="1"/>
              <a:t>solving.html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40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slate.com</a:t>
            </a:r>
            <a:r>
              <a:rPr lang="en-US" dirty="0"/>
              <a:t>/human-interest/2018/12/against-teaching-kids-to-code-creativity-problem-</a:t>
            </a:r>
            <a:r>
              <a:rPr lang="en-US" dirty="0" err="1"/>
              <a:t>solving.html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7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alison.rbind.io</a:t>
            </a:r>
            <a:r>
              <a:rPr lang="en-US" dirty="0"/>
              <a:t>/post/up-and-running-with-</a:t>
            </a:r>
            <a:r>
              <a:rPr lang="en-US" dirty="0" err="1"/>
              <a:t>blogdown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40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Scientism</a:t>
            </a:r>
          </a:p>
          <a:p>
            <a:r>
              <a:rPr lang="en-US" dirty="0"/>
              <a:t>https://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neiltyson</a:t>
            </a:r>
            <a:r>
              <a:rPr lang="en-US" dirty="0"/>
              <a:t>/status/345551599382446081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09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www.wired.com</a:t>
            </a:r>
            <a:r>
              <a:rPr lang="en-US" dirty="0"/>
              <a:t>/story/age-of-social-credit/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23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boingboing.net</a:t>
            </a:r>
            <a:r>
              <a:rPr lang="en-US" dirty="0"/>
              <a:t>/2018/11/26/just-</a:t>
            </a:r>
            <a:r>
              <a:rPr lang="en-US" dirty="0" err="1"/>
              <a:t>dont</a:t>
            </a:r>
            <a:r>
              <a:rPr lang="en-US" dirty="0"/>
              <a:t>-have-a-</a:t>
            </a:r>
            <a:r>
              <a:rPr lang="en-US" dirty="0" err="1"/>
              <a:t>face.html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techcrunch.com</a:t>
            </a:r>
            <a:r>
              <a:rPr lang="en-US" dirty="0"/>
              <a:t>/2018/06/01/how-</a:t>
            </a:r>
            <a:r>
              <a:rPr lang="en-US" dirty="0" err="1"/>
              <a:t>instagram</a:t>
            </a:r>
            <a:r>
              <a:rPr lang="en-US" dirty="0"/>
              <a:t>-feed-works/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13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graphics.wsj.com</a:t>
            </a:r>
            <a:r>
              <a:rPr lang="en-US" dirty="0"/>
              <a:t>/blue-feed-red-feed/#/president-trump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56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www.wired.com</a:t>
            </a:r>
            <a:r>
              <a:rPr lang="en-US" dirty="0"/>
              <a:t>/2014/08/i-liked-everything-i-saw-on-facebook-for-two-days-heres-what-it-did-to-me/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70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www.gimletmedia.com</a:t>
            </a:r>
            <a:r>
              <a:rPr lang="en-US" dirty="0"/>
              <a:t>/reply-all/109-facebook-spying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92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www.forbes.com</a:t>
            </a:r>
            <a:r>
              <a:rPr lang="en-US" dirty="0"/>
              <a:t>/sites/</a:t>
            </a:r>
            <a:r>
              <a:rPr lang="en-US" dirty="0" err="1"/>
              <a:t>kashmirhill</a:t>
            </a:r>
            <a:r>
              <a:rPr lang="en-US" dirty="0"/>
              <a:t>/2012/02/16/how-target-figured-out-a-teen-girl-was-pregnant-before-her-father-did/#74dc8acf6668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AF9C3-6898-734B-B094-6E43BB7752D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22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69FB-647F-5B42-BB71-6678A7C72A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C16A60-E973-DA44-AA69-0835EDAA0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9183C-DB08-9348-8491-8FA4465A51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42CE1-1E40-A04B-997C-97A4ECE655DB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206A-82C5-3F42-ABB3-4076B5205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D57B5-D232-984F-A9D0-AC3A5CF2D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D1B5A7-038C-D043-90C7-5973CB4AA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8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D665F-3384-7A45-9951-0790F77C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3B5DE1-6311-4643-9C87-E5487B64A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9B0C2-547A-BE40-884F-A36EA6987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42CE1-1E40-A04B-997C-97A4ECE655DB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75410-786E-3947-8C5F-822A8DA35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BCDF5-CA6D-624D-AE0F-2E946AC7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D1B5A7-038C-D043-90C7-5973CB4AA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1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EE679C-D989-0F44-B0A9-6C1C84DD35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F2184A-5D98-5044-AF5B-A368B6E7E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2E300-C64C-404D-B31A-DD02C3B15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42CE1-1E40-A04B-997C-97A4ECE655DB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B10F7-07F8-9145-88F8-4EFDF487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CCDD6-96E2-1B47-AB47-FCA0BD3F3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D1B5A7-038C-D043-90C7-5973CB4AA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5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C9BC6-9FB0-AD44-B8A4-E41C10883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855"/>
            <a:ext cx="10515600" cy="912016"/>
          </a:xfrm>
        </p:spPr>
        <p:txBody>
          <a:bodyPr/>
          <a:lstStyle>
            <a:lvl1pPr algn="ctr">
              <a:defRPr spc="1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4CB0D-1F9A-9842-83A4-2C4C09172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6115C-655E-2542-AEC6-E216122EF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42CE1-1E40-A04B-997C-97A4ECE655DB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A8217-00F3-9A42-9F49-A3EA991F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8CA51-12CE-8044-A567-6E3E90716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D1B5A7-038C-D043-90C7-5973CB4AA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29CE-0379-1341-9CBB-CEB13F099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 spc="1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DFFDD-BAB5-5F4F-9F50-9FDF32E03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3B167-299A-9D46-AE80-2B9C66994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42CE1-1E40-A04B-997C-97A4ECE655DB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57FC7-61ED-4B44-9800-9CE620F53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1BC99-BDAA-4241-B072-55FA33A3E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D1B5A7-038C-D043-90C7-5973CB4AA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2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12F2-5A6C-074C-897F-DB0535B88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8D40F-ABC7-CF4F-B6DB-BEF517581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D94A7-9423-2749-ACF2-2975782A2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FD6FF-1C3D-8044-A4B3-A1298EE7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42CE1-1E40-A04B-997C-97A4ECE655DB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A9E8F-D343-7C4B-AD83-0F9A710DD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D94DC-0B04-3846-A3B3-E97E7C3E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D1B5A7-038C-D043-90C7-5973CB4AA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2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74463-E4D1-2845-B03C-1AEBAD483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0ECC8-19D0-7246-9491-9BFA58A0F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4CF99-BBFB-D74C-859B-32BFD916D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75A12-FB6D-974E-8592-D62ECE69AD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59445D-9A21-8040-9A39-AEF1BAA40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2967B4-66A8-C242-978E-B400333B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42CE1-1E40-A04B-997C-97A4ECE655DB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788E44-0F95-F143-95A4-60C62F020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B78237-AC9E-4F4F-8DE7-579833E4C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D1B5A7-038C-D043-90C7-5973CB4AA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81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E64C1-D2C4-8B47-86B3-6EE0BEE54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855"/>
            <a:ext cx="10515600" cy="912016"/>
          </a:xfrm>
        </p:spPr>
        <p:txBody>
          <a:bodyPr/>
          <a:lstStyle>
            <a:lvl1pPr algn="ctr">
              <a:defRPr spc="1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44DE19-C222-2644-9E14-F7EA91553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42CE1-1E40-A04B-997C-97A4ECE655DB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4EDF1-97E4-9B46-998C-2EA686A55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07792-E6B8-9E4C-BAB7-7152072A6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D1B5A7-038C-D043-90C7-5973CB4AA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0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4D06CB-330E-1948-B926-37B62CACC2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42CE1-1E40-A04B-997C-97A4ECE655DB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6EA2E1-690E-6645-9B3D-5E4D82BB6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92284-6B2B-E94B-8263-2914264EE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D1B5A7-038C-D043-90C7-5973CB4AA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4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DD656-6F15-EA40-B8EB-427F3E02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80D54-971D-AA4E-ABC6-0255C3936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F1F86-F6B5-CF48-8B76-147355882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AC1D1-C9CA-3C43-8042-8B7E813242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42CE1-1E40-A04B-997C-97A4ECE655DB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A70AF-B059-6F49-AF45-53BBD83D4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1AD0-700C-1442-92D3-6D6BBF328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D1B5A7-038C-D043-90C7-5973CB4AA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4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F158B-11B1-F747-8C3F-025C252F9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A4110-BB27-0344-9EB7-EFB1C1305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AF373-2CBE-9248-87C6-BF9503ED7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1CB9-8661-284C-80C9-A275EDC9A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42CE1-1E40-A04B-997C-97A4ECE655DB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E6D28-9903-7D4A-8EE6-66C799BC7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43A36-A8D0-F444-953E-55D31ECD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D1B5A7-038C-D043-90C7-5973CB4AA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54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214009-04AB-3C47-A02A-650482ADB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854"/>
            <a:ext cx="10515600" cy="1120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7FF39-AF91-E047-9BFA-1F8709008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640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4400" b="1" i="0" kern="1200" spc="500" baseline="0">
          <a:solidFill>
            <a:schemeClr val="tx1"/>
          </a:solidFill>
          <a:latin typeface="Avenir Next Demi Bold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136" userDrawn="1">
          <p15:clr>
            <a:srgbClr val="F26B43"/>
          </p15:clr>
        </p15:guide>
        <p15:guide id="4" pos="2544" userDrawn="1">
          <p15:clr>
            <a:srgbClr val="F26B43"/>
          </p15:clr>
        </p15:guide>
        <p15:guide id="5" pos="5760" userDrawn="1">
          <p15:clr>
            <a:srgbClr val="F26B43"/>
          </p15:clr>
        </p15:guide>
        <p15:guide id="6" pos="1920" userDrawn="1">
          <p15:clr>
            <a:srgbClr val="F26B43"/>
          </p15:clr>
        </p15:guide>
        <p15:guide id="7" pos="7488" userDrawn="1">
          <p15:clr>
            <a:srgbClr val="F26B43"/>
          </p15:clr>
        </p15:guide>
        <p15:guide id="8" pos="96" userDrawn="1">
          <p15:clr>
            <a:srgbClr val="F26B43"/>
          </p15:clr>
        </p15:guide>
        <p15:guide id="9" orient="horz" pos="4224" userDrawn="1">
          <p15:clr>
            <a:srgbClr val="F26B43"/>
          </p15:clr>
        </p15:guide>
        <p15:guide id="10" pos="3936" userDrawn="1">
          <p15:clr>
            <a:srgbClr val="F26B43"/>
          </p15:clr>
        </p15:guide>
        <p15:guide id="11" pos="3744" userDrawn="1">
          <p15:clr>
            <a:srgbClr val="F26B43"/>
          </p15:clr>
        </p15:guide>
        <p15:guide id="12" pos="5236" userDrawn="1">
          <p15:clr>
            <a:srgbClr val="F26B43"/>
          </p15:clr>
        </p15:guide>
        <p15:guide id="13" pos="5040" userDrawn="1">
          <p15:clr>
            <a:srgbClr val="F26B43"/>
          </p15:clr>
        </p15:guide>
        <p15:guide id="14" pos="2640" userDrawn="1">
          <p15:clr>
            <a:srgbClr val="F26B43"/>
          </p15:clr>
        </p15:guide>
        <p15:guide id="15" pos="2448" userDrawn="1">
          <p15:clr>
            <a:srgbClr val="F26B43"/>
          </p15:clr>
        </p15:guide>
        <p15:guide id="16" pos="2020" userDrawn="1">
          <p15:clr>
            <a:srgbClr val="F26B43"/>
          </p15:clr>
        </p15:guide>
        <p15:guide id="17" pos="1800" userDrawn="1">
          <p15:clr>
            <a:srgbClr val="F26B43"/>
          </p15:clr>
        </p15:guide>
        <p15:guide id="18" pos="5860" userDrawn="1">
          <p15:clr>
            <a:srgbClr val="F26B43"/>
          </p15:clr>
        </p15:guide>
        <p15:guide id="19" pos="5664" userDrawn="1">
          <p15:clr>
            <a:srgbClr val="F26B43"/>
          </p15:clr>
        </p15:guide>
        <p15:guide id="20" pos="196" userDrawn="1">
          <p15:clr>
            <a:srgbClr val="F26B43"/>
          </p15:clr>
        </p15:guide>
        <p15:guide id="21" pos="7584" userDrawn="1">
          <p15:clr>
            <a:srgbClr val="F26B43"/>
          </p15:clr>
        </p15:guide>
        <p15:guide id="22" orient="horz" pos="936" userDrawn="1">
          <p15:clr>
            <a:srgbClr val="F26B43"/>
          </p15:clr>
        </p15:guide>
        <p15:guide id="23" orient="horz" pos="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4AEEE-AB9E-2E49-AE24-AE9A5D2C1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63883"/>
            <a:ext cx="12192000" cy="1551157"/>
          </a:xfrm>
        </p:spPr>
        <p:txBody>
          <a:bodyPr>
            <a:noAutofit/>
          </a:bodyPr>
          <a:lstStyle/>
          <a:p>
            <a:r>
              <a:rPr lang="en-US" spc="1000" dirty="0"/>
              <a:t>WRAPPING UP &amp; GOING BEYOND THE BASICS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C4D54C-096E-8148-9C48-547F29D6E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04264"/>
            <a:ext cx="9144000" cy="1655762"/>
          </a:xfrm>
        </p:spPr>
        <p:txBody>
          <a:bodyPr/>
          <a:lstStyle/>
          <a:p>
            <a:r>
              <a:rPr lang="en-US" dirty="0"/>
              <a:t>MPA 630: Data Science for Public Management</a:t>
            </a:r>
          </a:p>
          <a:p>
            <a:r>
              <a:rPr lang="en-US" dirty="0"/>
              <a:t>December 13, 2018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55386-9888-0744-8B86-BDAD01868E9E}"/>
              </a:ext>
            </a:extLst>
          </p:cNvPr>
          <p:cNvSpPr/>
          <p:nvPr/>
        </p:nvSpPr>
        <p:spPr>
          <a:xfrm>
            <a:off x="0" y="5349874"/>
            <a:ext cx="12192000" cy="15081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D0CCEE-3A09-F340-BB42-6F662B25F4F1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34CE0E-A2AA-4044-80FC-C6E9B77E8176}"/>
              </a:ext>
            </a:extLst>
          </p:cNvPr>
          <p:cNvSpPr/>
          <p:nvPr/>
        </p:nvSpPr>
        <p:spPr>
          <a:xfrm rot="1160608">
            <a:off x="-2097911" y="5480937"/>
            <a:ext cx="8426124" cy="95410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Fill out your reading report </a:t>
            </a:r>
            <a:br>
              <a:rPr lang="en-US" sz="2800" b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</a:br>
            <a:r>
              <a:rPr lang="en-US" sz="2800" b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on Learning Suite</a:t>
            </a:r>
            <a:endParaRPr lang="en-US" sz="2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98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77B4FE-5AB3-F742-B456-3CA27E753560}"/>
              </a:ext>
            </a:extLst>
          </p:cNvPr>
          <p:cNvSpPr txBox="1"/>
          <p:nvPr/>
        </p:nvSpPr>
        <p:spPr>
          <a:xfrm>
            <a:off x="807788" y="5781689"/>
            <a:ext cx="8097682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For every 1 unit increase in X, there’s a </a:t>
            </a:r>
            <a:r>
              <a:rPr lang="el-GR" sz="28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β</a:t>
            </a:r>
            <a:r>
              <a:rPr lang="en-US" sz="28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% change in the probability of Y happening</a:t>
            </a:r>
            <a:endParaRPr lang="en-US" sz="1400" baseline="-25000" dirty="0">
              <a:solidFill>
                <a:schemeClr val="accent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Condensed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8E1FD7-2A7C-0F46-B4EB-3C9542FFF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4376-3173-3F45-B37A-C0530EEE82C9}"/>
              </a:ext>
            </a:extLst>
          </p:cNvPr>
          <p:cNvCxnSpPr/>
          <p:nvPr/>
        </p:nvCxnSpPr>
        <p:spPr>
          <a:xfrm>
            <a:off x="4191000" y="1077687"/>
            <a:ext cx="381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6A21DF-4C03-1743-8EF6-41CBA8EED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3" y="1307745"/>
            <a:ext cx="9163054" cy="10959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DC2D3D-0ECB-2F41-92F6-B7A5996D4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88" y="2492089"/>
            <a:ext cx="10576422" cy="3097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FA3C16-9F51-4845-A102-9195C933EA7C}"/>
              </a:ext>
            </a:extLst>
          </p:cNvPr>
          <p:cNvSpPr txBox="1"/>
          <p:nvPr/>
        </p:nvSpPr>
        <p:spPr>
          <a:xfrm>
            <a:off x="9273022" y="5834931"/>
            <a:ext cx="2111188" cy="8104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Odds ratios</a:t>
            </a:r>
          </a:p>
          <a:p>
            <a:pPr algn="ctr"/>
            <a:r>
              <a:rPr lang="en-US" sz="2800" baseline="-250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Centered around 1</a:t>
            </a:r>
            <a:endParaRPr lang="en-US" sz="1400" baseline="-25000" dirty="0">
              <a:solidFill>
                <a:schemeClr val="accent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689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77B4FE-5AB3-F742-B456-3CA27E753560}"/>
              </a:ext>
            </a:extLst>
          </p:cNvPr>
          <p:cNvSpPr txBox="1"/>
          <p:nvPr/>
        </p:nvSpPr>
        <p:spPr>
          <a:xfrm>
            <a:off x="807788" y="5781689"/>
            <a:ext cx="8097682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For every 1 unit increase in X, there’s a </a:t>
            </a:r>
            <a:r>
              <a:rPr lang="el-GR" sz="28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β</a:t>
            </a:r>
            <a:r>
              <a:rPr lang="en-US" sz="28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% change in the probability of  moving to next level of Y</a:t>
            </a:r>
            <a:endParaRPr lang="en-US" sz="1400" baseline="-25000" dirty="0">
              <a:solidFill>
                <a:schemeClr val="accent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Condensed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8E1FD7-2A7C-0F46-B4EB-3C9542FFF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855"/>
            <a:ext cx="12192000" cy="912016"/>
          </a:xfrm>
        </p:spPr>
        <p:txBody>
          <a:bodyPr>
            <a:normAutofit fontScale="90000"/>
          </a:bodyPr>
          <a:lstStyle/>
          <a:p>
            <a:r>
              <a:rPr lang="en-US" dirty="0"/>
              <a:t>ORDERED LOGISTIC REGRESSION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4376-3173-3F45-B37A-C0530EEE82C9}"/>
              </a:ext>
            </a:extLst>
          </p:cNvPr>
          <p:cNvCxnSpPr/>
          <p:nvPr/>
        </p:nvCxnSpPr>
        <p:spPr>
          <a:xfrm>
            <a:off x="4191000" y="1077687"/>
            <a:ext cx="381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2FA3C16-9F51-4845-A102-9195C933EA7C}"/>
              </a:ext>
            </a:extLst>
          </p:cNvPr>
          <p:cNvSpPr txBox="1"/>
          <p:nvPr/>
        </p:nvSpPr>
        <p:spPr>
          <a:xfrm>
            <a:off x="9273022" y="5834931"/>
            <a:ext cx="2111188" cy="8104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Odds ratios</a:t>
            </a:r>
          </a:p>
          <a:p>
            <a:pPr algn="ctr"/>
            <a:r>
              <a:rPr lang="en-US" sz="2800" baseline="-250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Centered around 1</a:t>
            </a:r>
            <a:endParaRPr lang="en-US" sz="1400" baseline="-25000" dirty="0">
              <a:solidFill>
                <a:schemeClr val="accent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Condensed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074064-F1A6-7A45-9A03-7C1DE619B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15" y="1256976"/>
            <a:ext cx="9140642" cy="984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C9B331-B480-3F4C-8CB5-45FE28908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941" y="2483040"/>
            <a:ext cx="10138118" cy="307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22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A8A91D-430E-4F4E-92B6-E445E7B555A7}"/>
              </a:ext>
            </a:extLst>
          </p:cNvPr>
          <p:cNvSpPr txBox="1"/>
          <p:nvPr/>
        </p:nvSpPr>
        <p:spPr>
          <a:xfrm>
            <a:off x="4746662" y="1790532"/>
            <a:ext cx="2698675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Geography</a:t>
            </a:r>
            <a:endParaRPr lang="en-US" baseline="-25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Condensed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577F719-8944-5D46-BAE6-2B585D6A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WITH 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48009C-2646-FA44-ACD4-75D39C9938C1}"/>
              </a:ext>
            </a:extLst>
          </p:cNvPr>
          <p:cNvCxnSpPr/>
          <p:nvPr/>
        </p:nvCxnSpPr>
        <p:spPr>
          <a:xfrm>
            <a:off x="4191000" y="1077687"/>
            <a:ext cx="381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EACA7A6-94D8-AC44-96B4-A3EAFFAB47DA}"/>
              </a:ext>
            </a:extLst>
          </p:cNvPr>
          <p:cNvSpPr txBox="1"/>
          <p:nvPr/>
        </p:nvSpPr>
        <p:spPr>
          <a:xfrm>
            <a:off x="5466523" y="2719778"/>
            <a:ext cx="1258952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Text</a:t>
            </a:r>
            <a:endParaRPr lang="en-US" baseline="-25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Condensed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E1F0BB-2F8A-9D44-8490-0E001779311F}"/>
              </a:ext>
            </a:extLst>
          </p:cNvPr>
          <p:cNvSpPr txBox="1"/>
          <p:nvPr/>
        </p:nvSpPr>
        <p:spPr>
          <a:xfrm>
            <a:off x="4746662" y="3649024"/>
            <a:ext cx="2698675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Interactivity</a:t>
            </a:r>
            <a:endParaRPr lang="en-US" baseline="-25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Condensed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149DC1-9150-7540-8A14-C29D424C1DC1}"/>
              </a:ext>
            </a:extLst>
          </p:cNvPr>
          <p:cNvSpPr txBox="1"/>
          <p:nvPr/>
        </p:nvSpPr>
        <p:spPr>
          <a:xfrm>
            <a:off x="4746662" y="4578270"/>
            <a:ext cx="2698675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Dashboards</a:t>
            </a:r>
            <a:endParaRPr lang="en-US" baseline="-25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Condensed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89118-1C4C-A249-BEC8-8079B9A9D70C}"/>
              </a:ext>
            </a:extLst>
          </p:cNvPr>
          <p:cNvSpPr txBox="1"/>
          <p:nvPr/>
        </p:nvSpPr>
        <p:spPr>
          <a:xfrm>
            <a:off x="3705565" y="5507518"/>
            <a:ext cx="4780868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Sharing R Markdown</a:t>
            </a:r>
            <a:endParaRPr lang="en-US" baseline="-25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40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0B7D5-ABA9-9C44-9ABF-3AC30AF5F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209" y="0"/>
            <a:ext cx="7569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54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75749E-DCC0-824A-BBF7-F24DA4301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19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326724-9718-A442-8DC7-EB9EE6758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005" y="3835663"/>
            <a:ext cx="3983990" cy="302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56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98B952-76E5-8C47-9E9F-DD5CBEF5F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73" y="0"/>
            <a:ext cx="9926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68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EDC55F3-F392-564D-BDCB-6F7A108F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0"/>
            <a:ext cx="5357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909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959E5-3AC6-CF45-9867-223EE5AFE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89"/>
            <a:ext cx="12192000" cy="683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27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249328-FA89-BC42-BCC9-43E01622D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2658"/>
            <a:ext cx="12192000" cy="2137671"/>
          </a:xfrm>
        </p:spPr>
        <p:txBody>
          <a:bodyPr>
            <a:normAutofit/>
          </a:bodyPr>
          <a:lstStyle/>
          <a:p>
            <a:r>
              <a:rPr lang="en-US" dirty="0"/>
              <a:t>ETHICS OF DATA</a:t>
            </a:r>
            <a:endParaRPr lang="en-US" spc="1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D5134-5849-D94B-AC4A-6D6E91A6E89E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3F64D5-FB37-C54C-B206-79119037F4FA}"/>
              </a:ext>
            </a:extLst>
          </p:cNvPr>
          <p:cNvSpPr/>
          <p:nvPr/>
        </p:nvSpPr>
        <p:spPr>
          <a:xfrm>
            <a:off x="0" y="6128951"/>
            <a:ext cx="12192000" cy="7290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14841-D5DB-874A-BAF2-124C80FC9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66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365F7-BC9D-7B40-BDF2-4CEF695BC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PITFALLS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BD9075-C099-574C-84F2-2D357EE99646}"/>
              </a:ext>
            </a:extLst>
          </p:cNvPr>
          <p:cNvCxnSpPr/>
          <p:nvPr/>
        </p:nvCxnSpPr>
        <p:spPr>
          <a:xfrm>
            <a:off x="4191000" y="1077687"/>
            <a:ext cx="381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C46AECE-CCE7-B94F-BE31-4B6DBF09FBAF}"/>
              </a:ext>
            </a:extLst>
          </p:cNvPr>
          <p:cNvSpPr txBox="1"/>
          <p:nvPr/>
        </p:nvSpPr>
        <p:spPr>
          <a:xfrm>
            <a:off x="4455905" y="1883463"/>
            <a:ext cx="3280189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Source Sans Pro"/>
              </a:rPr>
              <a:t>Manipulation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FF5D34-C37A-2A46-A6DA-015758DE2341}"/>
              </a:ext>
            </a:extLst>
          </p:cNvPr>
          <p:cNvSpPr txBox="1"/>
          <p:nvPr/>
        </p:nvSpPr>
        <p:spPr>
          <a:xfrm>
            <a:off x="4664681" y="2728972"/>
            <a:ext cx="28626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schemeClr val="accent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ource Sans Pro"/>
              </a:rPr>
              <a:t>Don’t coerce people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2A413-57C7-2C44-B548-570233B225FB}"/>
              </a:ext>
            </a:extLst>
          </p:cNvPr>
          <p:cNvSpPr txBox="1"/>
          <p:nvPr/>
        </p:nvSpPr>
        <p:spPr>
          <a:xfrm>
            <a:off x="5298249" y="4411510"/>
            <a:ext cx="1608201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Source Sans Pro"/>
              </a:rPr>
              <a:t>Bias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46BCA2-213B-C94E-B009-A5D12ADD24E4}"/>
              </a:ext>
            </a:extLst>
          </p:cNvPr>
          <p:cNvSpPr txBox="1"/>
          <p:nvPr/>
        </p:nvSpPr>
        <p:spPr>
          <a:xfrm>
            <a:off x="3025587" y="5257019"/>
            <a:ext cx="612924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schemeClr val="accent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ource Sans Pro"/>
              </a:rPr>
              <a:t>There’s no such thing as an objective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E5FCF7-8739-6142-BEEC-C365B6005FBA}"/>
              </a:ext>
            </a:extLst>
          </p:cNvPr>
          <p:cNvSpPr txBox="1"/>
          <p:nvPr/>
        </p:nvSpPr>
        <p:spPr>
          <a:xfrm>
            <a:off x="3152961" y="3328260"/>
            <a:ext cx="588677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schemeClr val="accent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ource Sans Pro"/>
              </a:rPr>
              <a:t>Don’t make critical decisions on data alone</a:t>
            </a:r>
          </a:p>
        </p:txBody>
      </p:sp>
    </p:spTree>
    <p:extLst>
      <p:ext uri="{BB962C8B-B14F-4D97-AF65-F5344CB8AC3E}">
        <p14:creationId xmlns:p14="http://schemas.microsoft.com/office/powerpoint/2010/main" val="214543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9FE8B-F6A8-3142-A3DF-EC94DD0C1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F2CACB-704B-F74F-88BC-999DE12C06AB}"/>
              </a:ext>
            </a:extLst>
          </p:cNvPr>
          <p:cNvSpPr/>
          <p:nvPr/>
        </p:nvSpPr>
        <p:spPr>
          <a:xfrm>
            <a:off x="2761072" y="2971706"/>
            <a:ext cx="6687781" cy="76944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Going beyond the basics</a:t>
            </a:r>
            <a:endParaRPr lang="en-US" sz="4400" b="1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 Condensed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7CDB6E-AE65-4E4B-94AD-33164BBE2155}"/>
              </a:ext>
            </a:extLst>
          </p:cNvPr>
          <p:cNvCxnSpPr/>
          <p:nvPr/>
        </p:nvCxnSpPr>
        <p:spPr>
          <a:xfrm>
            <a:off x="4191000" y="1077687"/>
            <a:ext cx="381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62C3C2F-239D-3447-B50A-933B061F3251}"/>
              </a:ext>
            </a:extLst>
          </p:cNvPr>
          <p:cNvSpPr/>
          <p:nvPr/>
        </p:nvSpPr>
        <p:spPr>
          <a:xfrm>
            <a:off x="1929773" y="1967627"/>
            <a:ext cx="8350381" cy="76944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What the heck did we just learn?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816EBA-CEAD-BB4B-B97B-C4800E4D7826}"/>
              </a:ext>
            </a:extLst>
          </p:cNvPr>
          <p:cNvSpPr/>
          <p:nvPr/>
        </p:nvSpPr>
        <p:spPr>
          <a:xfrm>
            <a:off x="4756127" y="4979866"/>
            <a:ext cx="2707977" cy="76944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Curiosity</a:t>
            </a:r>
            <a:endParaRPr lang="en-US" sz="4400" b="1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 Condensed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C185E6-207F-1B48-8F29-49A3ECFAEFCB}"/>
              </a:ext>
            </a:extLst>
          </p:cNvPr>
          <p:cNvSpPr/>
          <p:nvPr/>
        </p:nvSpPr>
        <p:spPr>
          <a:xfrm>
            <a:off x="4217423" y="3975786"/>
            <a:ext cx="3775078" cy="76944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Ethics of data</a:t>
            </a:r>
            <a:endParaRPr lang="en-US" sz="4400" b="1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9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2E263D-35A7-6540-8AB4-4034B4455536}"/>
              </a:ext>
            </a:extLst>
          </p:cNvPr>
          <p:cNvSpPr txBox="1"/>
          <p:nvPr/>
        </p:nvSpPr>
        <p:spPr>
          <a:xfrm>
            <a:off x="3817790" y="2967335"/>
            <a:ext cx="4556421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Manipulation</a:t>
            </a:r>
          </a:p>
        </p:txBody>
      </p:sp>
    </p:spTree>
    <p:extLst>
      <p:ext uri="{BB962C8B-B14F-4D97-AF65-F5344CB8AC3E}">
        <p14:creationId xmlns:p14="http://schemas.microsoft.com/office/powerpoint/2010/main" val="1822814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Related image">
            <a:extLst>
              <a:ext uri="{FF2B5EF4-FFF2-40B4-BE49-F238E27FC236}">
                <a16:creationId xmlns:a16="http://schemas.microsoft.com/office/drawing/2014/main" id="{5DEC1598-EC52-7B4F-8240-2752698F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41" y="-844"/>
            <a:ext cx="10281253" cy="685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665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D878DB98-D299-994D-BA34-76F685502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" y="-3699"/>
            <a:ext cx="12185431" cy="686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380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edia.wired.com/photos/5a29827ad22e9a1c828ef5ad/master/w_1000,c_limit/26.01_cover.jpg">
            <a:extLst>
              <a:ext uri="{FF2B5EF4-FFF2-40B4-BE49-F238E27FC236}">
                <a16:creationId xmlns:a16="http://schemas.microsoft.com/office/drawing/2014/main" id="{DB746D1A-347C-CF4D-96DC-FC0345A70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61" y="152854"/>
            <a:ext cx="4848773" cy="667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873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0FB6A1-DE62-2B49-9AF1-766CE9E15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media.boingboing.net/wp-content/uploads/2018/11/60f94996-ee33-11e8-b0fe-c62dccd2d711_1280x720_091232.jpg">
            <a:extLst>
              <a:ext uri="{FF2B5EF4-FFF2-40B4-BE49-F238E27FC236}">
                <a16:creationId xmlns:a16="http://schemas.microsoft.com/office/drawing/2014/main" id="{1B06BB2F-7560-774E-8EEF-1D06E68CE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827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30CC66-25EB-1F4E-AFA2-42549B599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370" y="532435"/>
            <a:ext cx="6769260" cy="579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40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7AAF6D-3952-F849-8FF3-B69302E52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314450"/>
            <a:ext cx="119126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64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DBBADD-BE36-7847-A462-D615FC923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005" y="0"/>
            <a:ext cx="4729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17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D4D714-DA92-954F-9141-F2F170017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671" y="0"/>
            <a:ext cx="9418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94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B1670E-3EF5-A344-9F7A-810EB4F96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413"/>
            <a:ext cx="12192000" cy="456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1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249328-FA89-BC42-BCC9-43E01622D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69791"/>
            <a:ext cx="12192000" cy="2280371"/>
          </a:xfrm>
        </p:spPr>
        <p:txBody>
          <a:bodyPr>
            <a:normAutofit/>
          </a:bodyPr>
          <a:lstStyle/>
          <a:p>
            <a:r>
              <a:rPr lang="en-US" spc="1000" dirty="0"/>
              <a:t>WHAT THE HECK </a:t>
            </a:r>
            <a:br>
              <a:rPr lang="en-US" spc="1000" dirty="0"/>
            </a:br>
            <a:r>
              <a:rPr lang="en-US" spc="1000" dirty="0"/>
              <a:t>DID WE JUST LEARN?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D5134-5849-D94B-AC4A-6D6E91A6E89E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3F64D5-FB37-C54C-B206-79119037F4FA}"/>
              </a:ext>
            </a:extLst>
          </p:cNvPr>
          <p:cNvSpPr/>
          <p:nvPr/>
        </p:nvSpPr>
        <p:spPr>
          <a:xfrm>
            <a:off x="0" y="6128951"/>
            <a:ext cx="12192000" cy="7290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14841-D5DB-874A-BAF2-124C80FC9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81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8637B1-A1C9-9D43-B19D-F82A5EEB4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76200"/>
            <a:ext cx="6447254" cy="2626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2AF707-67DC-7D44-9222-BD53A1940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750" y="1181100"/>
            <a:ext cx="80391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87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D11A13-B6A9-0C47-96E9-E5F2FC15D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3790"/>
            <a:ext cx="12192000" cy="569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2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E0BD6-5017-6E4E-B6A3-06F0A7B5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NOT ALL DYSTOPIAN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23B856-76A5-7345-ADE8-560C68D8A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65668"/>
            <a:ext cx="4776321" cy="3646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84707D-0B1C-0E4B-A0F7-8FE06FAC9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485900"/>
            <a:ext cx="5511406" cy="342638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CEC60B-DAC7-9849-A28D-3063939F04D9}"/>
              </a:ext>
            </a:extLst>
          </p:cNvPr>
          <p:cNvCxnSpPr/>
          <p:nvPr/>
        </p:nvCxnSpPr>
        <p:spPr>
          <a:xfrm>
            <a:off x="4191000" y="1077687"/>
            <a:ext cx="381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8834D36-ED0F-9148-AA9B-5CC010686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871" y="5047835"/>
            <a:ext cx="6908800" cy="146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4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B4F7B2-D470-A645-8A2A-E0EA0E15454B}"/>
              </a:ext>
            </a:extLst>
          </p:cNvPr>
          <p:cNvSpPr txBox="1"/>
          <p:nvPr/>
        </p:nvSpPr>
        <p:spPr>
          <a:xfrm>
            <a:off x="1419876" y="1314322"/>
            <a:ext cx="9352247" cy="258532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What makes the social score and the crisis score </a:t>
            </a:r>
            <a:br>
              <a:rPr lang="en-US" sz="5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</a:br>
            <a:r>
              <a:rPr lang="en-US" sz="5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ethically different?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4ED713-CFC3-254D-A20D-E65F3BDBD375}"/>
              </a:ext>
            </a:extLst>
          </p:cNvPr>
          <p:cNvSpPr txBox="1"/>
          <p:nvPr/>
        </p:nvSpPr>
        <p:spPr>
          <a:xfrm>
            <a:off x="1656412" y="4209922"/>
            <a:ext cx="8879176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Or are they the same thing?</a:t>
            </a:r>
          </a:p>
        </p:txBody>
      </p:sp>
    </p:spTree>
    <p:extLst>
      <p:ext uri="{BB962C8B-B14F-4D97-AF65-F5344CB8AC3E}">
        <p14:creationId xmlns:p14="http://schemas.microsoft.com/office/powerpoint/2010/main" val="8563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E106A-E101-F045-861B-8A2B40633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MANIPULATION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55E398-6B33-744C-8A25-3F59FB3F4719}"/>
              </a:ext>
            </a:extLst>
          </p:cNvPr>
          <p:cNvCxnSpPr/>
          <p:nvPr/>
        </p:nvCxnSpPr>
        <p:spPr>
          <a:xfrm>
            <a:off x="4191000" y="1077687"/>
            <a:ext cx="381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B339856-5B98-9C4F-9734-C82EEDA5901F}"/>
              </a:ext>
            </a:extLst>
          </p:cNvPr>
          <p:cNvSpPr txBox="1"/>
          <p:nvPr/>
        </p:nvSpPr>
        <p:spPr>
          <a:xfrm>
            <a:off x="3370677" y="2043899"/>
            <a:ext cx="5450645" cy="76944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Think about people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71F53-3A33-1245-839B-814118AA5B00}"/>
              </a:ext>
            </a:extLst>
          </p:cNvPr>
          <p:cNvSpPr txBox="1"/>
          <p:nvPr/>
        </p:nvSpPr>
        <p:spPr>
          <a:xfrm>
            <a:off x="3162887" y="3283530"/>
            <a:ext cx="5870707" cy="76944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Think about autonomy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3447A-26CC-304C-B8B3-ED14554C4540}"/>
              </a:ext>
            </a:extLst>
          </p:cNvPr>
          <p:cNvSpPr txBox="1"/>
          <p:nvPr/>
        </p:nvSpPr>
        <p:spPr>
          <a:xfrm>
            <a:off x="2016127" y="4523161"/>
            <a:ext cx="8159745" cy="76944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You shall not live on data alone</a:t>
            </a:r>
          </a:p>
        </p:txBody>
      </p:sp>
    </p:spTree>
    <p:extLst>
      <p:ext uri="{BB962C8B-B14F-4D97-AF65-F5344CB8AC3E}">
        <p14:creationId xmlns:p14="http://schemas.microsoft.com/office/powerpoint/2010/main" val="243760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2E263D-35A7-6540-8AB4-4034B4455536}"/>
              </a:ext>
            </a:extLst>
          </p:cNvPr>
          <p:cNvSpPr txBox="1"/>
          <p:nvPr/>
        </p:nvSpPr>
        <p:spPr>
          <a:xfrm>
            <a:off x="5297502" y="2967335"/>
            <a:ext cx="1596997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1769342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822982-D9FD-9540-8C71-1561B9928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1365250"/>
            <a:ext cx="97028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04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28684F-E501-B843-8CE4-004F9C1E6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36" y="311150"/>
            <a:ext cx="9906000" cy="2349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1966CC-2391-B94C-9E41-DDDB6B0BB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736" y="3550023"/>
            <a:ext cx="98806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4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B675C4-3BB0-0F42-8F2D-15836D20B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13" y="0"/>
            <a:ext cx="11194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49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CB038B-046C-C24A-B864-68C8A24F6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88364"/>
            <a:ext cx="11049000" cy="568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D19716-ADC8-EF4B-9691-18A37E0C6D19}"/>
              </a:ext>
            </a:extLst>
          </p:cNvPr>
          <p:cNvSpPr txBox="1"/>
          <p:nvPr/>
        </p:nvSpPr>
        <p:spPr>
          <a:xfrm>
            <a:off x="2476506" y="6202100"/>
            <a:ext cx="723898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https://</a:t>
            </a:r>
            <a:r>
              <a:rPr lang="en-US" sz="24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www.youtube.com</a:t>
            </a:r>
            <a:r>
              <a:rPr lang="en-US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watch?v</a:t>
            </a:r>
            <a:r>
              <a:rPr lang="en-US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=</a:t>
            </a:r>
            <a:r>
              <a:rPr lang="en-US" sz="24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BSpAWkQLlgM</a:t>
            </a:r>
            <a:endParaRPr lang="en-US" sz="2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68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8A90A-05C2-DE46-A6E8-607D1DED5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04" y="2766553"/>
            <a:ext cx="4790721" cy="121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1D805E-1F20-134D-8764-40C2BF12E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109" y="1295400"/>
            <a:ext cx="2761710" cy="1127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33AB66-12AE-6A4D-BBD1-B9D9AD255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220" y="4322248"/>
            <a:ext cx="8341489" cy="135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35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tatic01.nyt.com/images/2018/05/06/books/review/06featherstone2/06featherstone2-articleLarge.jpg?quality=75&amp;auto=webp&amp;disable=upscale">
            <a:extLst>
              <a:ext uri="{FF2B5EF4-FFF2-40B4-BE49-F238E27FC236}">
                <a16:creationId xmlns:a16="http://schemas.microsoft.com/office/drawing/2014/main" id="{8921F000-EC6A-0B45-9C77-3716C9F6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66" y="434788"/>
            <a:ext cx="2790313" cy="420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annenberg.usc.edu/sites/default/files/styles/large/public/2018/02/16/noble%20comp%20final.jpg?itok=M4KeIKSK">
            <a:extLst>
              <a:ext uri="{FF2B5EF4-FFF2-40B4-BE49-F238E27FC236}">
                <a16:creationId xmlns:a16="http://schemas.microsoft.com/office/drawing/2014/main" id="{7D04B790-01DF-2B4D-B5AB-5FFB59DCC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343" y="1803401"/>
            <a:ext cx="2790313" cy="418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7C67E5-61D0-874D-B0D2-AC92E3F78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156" y="495180"/>
            <a:ext cx="7507941" cy="1600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D67A22-EDA6-ED42-AD80-4FC689DA4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156" y="2682689"/>
            <a:ext cx="7506439" cy="34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2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E106A-E101-F045-861B-8A2B40633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FIGHT THE ALGORITHMS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55E398-6B33-744C-8A25-3F59FB3F4719}"/>
              </a:ext>
            </a:extLst>
          </p:cNvPr>
          <p:cNvCxnSpPr/>
          <p:nvPr/>
        </p:nvCxnSpPr>
        <p:spPr>
          <a:xfrm>
            <a:off x="4191000" y="1077687"/>
            <a:ext cx="381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1B3CD7A-C8DF-BB48-9638-C03880D79E77}"/>
              </a:ext>
            </a:extLst>
          </p:cNvPr>
          <p:cNvSpPr txBox="1"/>
          <p:nvPr/>
        </p:nvSpPr>
        <p:spPr>
          <a:xfrm>
            <a:off x="3063702" y="3578709"/>
            <a:ext cx="6064596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adssettings.google.com</a:t>
            </a:r>
            <a:endPara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 Condensed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39856-5B98-9C4F-9734-C82EEDA5901F}"/>
              </a:ext>
            </a:extLst>
          </p:cNvPr>
          <p:cNvSpPr txBox="1"/>
          <p:nvPr/>
        </p:nvSpPr>
        <p:spPr>
          <a:xfrm>
            <a:off x="2798360" y="2580370"/>
            <a:ext cx="6595280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Incognito / private windows</a:t>
            </a:r>
          </a:p>
        </p:txBody>
      </p:sp>
    </p:spTree>
    <p:extLst>
      <p:ext uri="{BB962C8B-B14F-4D97-AF65-F5344CB8AC3E}">
        <p14:creationId xmlns:p14="http://schemas.microsoft.com/office/powerpoint/2010/main" val="347546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E106A-E101-F045-861B-8A2B40633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BIAS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55E398-6B33-744C-8A25-3F59FB3F4719}"/>
              </a:ext>
            </a:extLst>
          </p:cNvPr>
          <p:cNvCxnSpPr/>
          <p:nvPr/>
        </p:nvCxnSpPr>
        <p:spPr>
          <a:xfrm>
            <a:off x="4191000" y="1077687"/>
            <a:ext cx="381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B339856-5B98-9C4F-9734-C82EEDA5901F}"/>
              </a:ext>
            </a:extLst>
          </p:cNvPr>
          <p:cNvSpPr txBox="1"/>
          <p:nvPr/>
        </p:nvSpPr>
        <p:spPr>
          <a:xfrm>
            <a:off x="2916769" y="1671221"/>
            <a:ext cx="6345640" cy="144655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Make sure your sample is representative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71F53-3A33-1245-839B-814118AA5B00}"/>
              </a:ext>
            </a:extLst>
          </p:cNvPr>
          <p:cNvSpPr txBox="1"/>
          <p:nvPr/>
        </p:nvSpPr>
        <p:spPr>
          <a:xfrm>
            <a:off x="3618434" y="3523416"/>
            <a:ext cx="4955132" cy="76944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Think about theory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3447A-26CC-304C-B8B3-ED14554C4540}"/>
              </a:ext>
            </a:extLst>
          </p:cNvPr>
          <p:cNvSpPr txBox="1"/>
          <p:nvPr/>
        </p:nvSpPr>
        <p:spPr>
          <a:xfrm>
            <a:off x="1843110" y="4698502"/>
            <a:ext cx="8617837" cy="144655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Remember that no data, models, or algorithms are neutral</a:t>
            </a:r>
          </a:p>
        </p:txBody>
      </p:sp>
    </p:spTree>
    <p:extLst>
      <p:ext uri="{BB962C8B-B14F-4D97-AF65-F5344CB8AC3E}">
        <p14:creationId xmlns:p14="http://schemas.microsoft.com/office/powerpoint/2010/main" val="426302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249328-FA89-BC42-BCC9-43E01622D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95401"/>
            <a:ext cx="10515600" cy="2653748"/>
          </a:xfrm>
        </p:spPr>
        <p:txBody>
          <a:bodyPr>
            <a:normAutofit/>
          </a:bodyPr>
          <a:lstStyle/>
          <a:p>
            <a:r>
              <a:rPr lang="en-US" dirty="0"/>
              <a:t>CURIOSITY</a:t>
            </a:r>
            <a:endParaRPr lang="en-US" spc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E77CD8-76C1-9843-BCBE-7D1C221985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D5134-5849-D94B-AC4A-6D6E91A6E89E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3F64D5-FB37-C54C-B206-79119037F4FA}"/>
              </a:ext>
            </a:extLst>
          </p:cNvPr>
          <p:cNvSpPr/>
          <p:nvPr/>
        </p:nvSpPr>
        <p:spPr>
          <a:xfrm>
            <a:off x="0" y="6128951"/>
            <a:ext cx="12192000" cy="7290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572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9F1909-FBA8-3242-A486-3DFE7BD35E65}"/>
              </a:ext>
            </a:extLst>
          </p:cNvPr>
          <p:cNvSpPr txBox="1"/>
          <p:nvPr/>
        </p:nvSpPr>
        <p:spPr>
          <a:xfrm>
            <a:off x="2781862" y="2970648"/>
            <a:ext cx="662827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dirty="0">
                <a:solidFill>
                  <a:schemeClr val="accent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ource Sans Pro"/>
              </a:rPr>
              <a:t>What class should I take next?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5145D5-1711-954D-813A-4478CB480505}"/>
              </a:ext>
            </a:extLst>
          </p:cNvPr>
          <p:cNvSpPr txBox="1"/>
          <p:nvPr/>
        </p:nvSpPr>
        <p:spPr>
          <a:xfrm>
            <a:off x="2781862" y="3843490"/>
            <a:ext cx="662827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dirty="0">
                <a:solidFill>
                  <a:schemeClr val="accent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ource Sans Pro"/>
              </a:rPr>
              <a:t>What book should I read next?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475E8F-CA8A-0E46-8989-706E05C30D0D}"/>
              </a:ext>
            </a:extLst>
          </p:cNvPr>
          <p:cNvSpPr txBox="1"/>
          <p:nvPr/>
        </p:nvSpPr>
        <p:spPr>
          <a:xfrm>
            <a:off x="1243772" y="1728474"/>
            <a:ext cx="9704456" cy="1015663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6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Source Sans Pro"/>
              </a:rPr>
              <a:t>How do I keep learning R?</a:t>
            </a:r>
          </a:p>
        </p:txBody>
      </p:sp>
    </p:spTree>
    <p:extLst>
      <p:ext uri="{BB962C8B-B14F-4D97-AF65-F5344CB8AC3E}">
        <p14:creationId xmlns:p14="http://schemas.microsoft.com/office/powerpoint/2010/main" val="21748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475E8F-CA8A-0E46-8989-706E05C30D0D}"/>
              </a:ext>
            </a:extLst>
          </p:cNvPr>
          <p:cNvSpPr txBox="1"/>
          <p:nvPr/>
        </p:nvSpPr>
        <p:spPr>
          <a:xfrm>
            <a:off x="3083148" y="2158778"/>
            <a:ext cx="6025705" cy="1015663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6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Source Sans Pro"/>
              </a:rPr>
              <a:t>You don’t learn 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CCDA0-20C2-D243-B03C-906FA14FD079}"/>
              </a:ext>
            </a:extLst>
          </p:cNvPr>
          <p:cNvSpPr txBox="1"/>
          <p:nvPr/>
        </p:nvSpPr>
        <p:spPr>
          <a:xfrm>
            <a:off x="616323" y="3723120"/>
            <a:ext cx="10959353" cy="1015663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6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Source Sans Pro"/>
              </a:rPr>
              <a:t>You learn how to do things in R</a:t>
            </a:r>
          </a:p>
        </p:txBody>
      </p:sp>
    </p:spTree>
    <p:extLst>
      <p:ext uri="{BB962C8B-B14F-4D97-AF65-F5344CB8AC3E}">
        <p14:creationId xmlns:p14="http://schemas.microsoft.com/office/powerpoint/2010/main" val="230160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27FEFC-3926-5440-BC05-29DC2047E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0" y="508000"/>
            <a:ext cx="92837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425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F4612-FEF0-8E44-A583-9CB352F7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28" y="572406"/>
            <a:ext cx="11389656" cy="527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599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706C2-0801-694D-8565-30C7D06BA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32" y="627864"/>
            <a:ext cx="11282136" cy="560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82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475E8F-CA8A-0E46-8989-706E05C30D0D}"/>
              </a:ext>
            </a:extLst>
          </p:cNvPr>
          <p:cNvSpPr txBox="1"/>
          <p:nvPr/>
        </p:nvSpPr>
        <p:spPr>
          <a:xfrm>
            <a:off x="2085894" y="1485900"/>
            <a:ext cx="8020212" cy="1015663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6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Source Sans Pro"/>
              </a:rPr>
              <a:t>Find excuses to use 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0F4C4F-C1FD-704E-988E-A70340DF8E59}"/>
              </a:ext>
            </a:extLst>
          </p:cNvPr>
          <p:cNvSpPr txBox="1"/>
          <p:nvPr/>
        </p:nvSpPr>
        <p:spPr>
          <a:xfrm>
            <a:off x="4093026" y="4241167"/>
            <a:ext cx="3999593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dirty="0">
                <a:solidFill>
                  <a:schemeClr val="accent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ource Sans Pro"/>
              </a:rPr>
              <a:t>Data play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29021-1F6A-D949-BF9A-1E77FC3A8DD5}"/>
              </a:ext>
            </a:extLst>
          </p:cNvPr>
          <p:cNvSpPr txBox="1"/>
          <p:nvPr/>
        </p:nvSpPr>
        <p:spPr>
          <a:xfrm>
            <a:off x="3387725" y="3249383"/>
            <a:ext cx="5416550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dirty="0">
                <a:solidFill>
                  <a:schemeClr val="accent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ource Sans Pro"/>
              </a:rPr>
              <a:t>Dumb dinky projects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3144E2-E345-7C4D-BA8E-BB82BF8113E3}"/>
              </a:ext>
            </a:extLst>
          </p:cNvPr>
          <p:cNvSpPr txBox="1"/>
          <p:nvPr/>
        </p:nvSpPr>
        <p:spPr>
          <a:xfrm>
            <a:off x="4096203" y="5232951"/>
            <a:ext cx="3999594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dirty="0">
                <a:solidFill>
                  <a:schemeClr val="accent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ource Sans Pro"/>
              </a:rPr>
              <a:t>Actual projects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E9B41-A6FD-674C-BFD9-0B0C38E16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EMBRACE CURIOSITY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15BC5F-54D3-2749-ADB5-E50D3401522E}"/>
              </a:ext>
            </a:extLst>
          </p:cNvPr>
          <p:cNvCxnSpPr/>
          <p:nvPr/>
        </p:nvCxnSpPr>
        <p:spPr>
          <a:xfrm>
            <a:off x="4191000" y="1077687"/>
            <a:ext cx="381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81E060-A4C5-7F41-8F0D-7452B1A70BC1}"/>
              </a:ext>
            </a:extLst>
          </p:cNvPr>
          <p:cNvSpPr txBox="1"/>
          <p:nvPr/>
        </p:nvSpPr>
        <p:spPr>
          <a:xfrm>
            <a:off x="2958088" y="2595949"/>
            <a:ext cx="6319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(This is why I subjected you to the code-through assignment)</a:t>
            </a:r>
          </a:p>
        </p:txBody>
      </p:sp>
    </p:spTree>
    <p:extLst>
      <p:ext uri="{BB962C8B-B14F-4D97-AF65-F5344CB8AC3E}">
        <p14:creationId xmlns:p14="http://schemas.microsoft.com/office/powerpoint/2010/main" val="7534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sf18.classes.andrewheiss.com/images/ds-flowchart.png">
            <a:extLst>
              <a:ext uri="{FF2B5EF4-FFF2-40B4-BE49-F238E27FC236}">
                <a16:creationId xmlns:a16="http://schemas.microsoft.com/office/drawing/2014/main" id="{7BE2EA21-71BE-FB49-83CD-9564BCE1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4" y="0"/>
            <a:ext cx="1148955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729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D8AB8D-2470-C447-9603-6134BD8C7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8567" y="0"/>
            <a:ext cx="73321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F38FE6-272A-B142-B200-CDF515D42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19"/>
          <a:stretch/>
        </p:blipFill>
        <p:spPr>
          <a:xfrm>
            <a:off x="5698671" y="16329"/>
            <a:ext cx="6340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92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16F858-5BED-F944-8CB1-483312A3E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62" y="0"/>
            <a:ext cx="11037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731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44979-CFE5-8545-9501-817F3BEA8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082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7D7FFC-E5FC-C148-913C-03390B310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106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77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0E9F0-22E6-A14D-9039-0CD2D8D24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5250"/>
            <a:ext cx="11430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109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99FC5-5A1D-B840-B18C-C8BD807B9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0"/>
            <a:ext cx="6807200" cy="4376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6139AE-10A0-FC40-BDE3-2239A79D1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401" y="2239055"/>
            <a:ext cx="6648449" cy="427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627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87856-1476-F049-A21B-48939709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OUT IN PUBLIC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29020D-D48D-A14D-85B0-B9B57FC3AC67}"/>
              </a:ext>
            </a:extLst>
          </p:cNvPr>
          <p:cNvCxnSpPr/>
          <p:nvPr/>
        </p:nvCxnSpPr>
        <p:spPr>
          <a:xfrm>
            <a:off x="4191000" y="1077687"/>
            <a:ext cx="381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85EFD17-34E7-DA42-A9A0-45D20F1E7CCB}"/>
              </a:ext>
            </a:extLst>
          </p:cNvPr>
          <p:cNvSpPr txBox="1"/>
          <p:nvPr/>
        </p:nvSpPr>
        <p:spPr>
          <a:xfrm>
            <a:off x="3897479" y="4181437"/>
            <a:ext cx="4429698" cy="126188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8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Source Sans Pro"/>
              </a:rPr>
              <a:t>R User Groups</a:t>
            </a:r>
            <a:br>
              <a:rPr lang="en-US" sz="48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Source Sans Pro"/>
              </a:rPr>
            </a:br>
            <a:r>
              <a:rPr lang="en-US" sz="2800" dirty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ource Sans Pro"/>
              </a:rPr>
              <a:t>SLC RUG</a:t>
            </a:r>
            <a:endParaRPr lang="en-US" sz="4800" dirty="0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  <a:cs typeface="Source Sans Pr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94C41-4ADD-4648-A5C8-E9ED4DCD8E9C}"/>
              </a:ext>
            </a:extLst>
          </p:cNvPr>
          <p:cNvSpPr txBox="1"/>
          <p:nvPr/>
        </p:nvSpPr>
        <p:spPr>
          <a:xfrm>
            <a:off x="4696144" y="3062731"/>
            <a:ext cx="2832368" cy="830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8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Source Sans Pro"/>
              </a:rPr>
              <a:t>#</a:t>
            </a:r>
            <a:r>
              <a:rPr lang="en-US" sz="48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Source Sans Pro"/>
              </a:rPr>
              <a:t>rstats</a:t>
            </a:r>
            <a:endParaRPr lang="en-US" sz="4800" dirty="0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  <a:cs typeface="Source Sans Pr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A05D41-91BB-D64B-BBB3-EDDCD9AAF90D}"/>
              </a:ext>
            </a:extLst>
          </p:cNvPr>
          <p:cNvSpPr txBox="1"/>
          <p:nvPr/>
        </p:nvSpPr>
        <p:spPr>
          <a:xfrm>
            <a:off x="4590529" y="5731029"/>
            <a:ext cx="3043599" cy="830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8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Source Sans Pro"/>
              </a:rPr>
              <a:t>#</a:t>
            </a:r>
            <a:r>
              <a:rPr lang="en-US" sz="48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Source Sans Pro"/>
              </a:rPr>
              <a:t>rladies</a:t>
            </a:r>
            <a:endParaRPr lang="en-US" sz="4800" dirty="0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  <a:cs typeface="Source Sans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B821E-F32E-A34E-B623-B1D6E740F97D}"/>
              </a:ext>
            </a:extLst>
          </p:cNvPr>
          <p:cNvSpPr txBox="1"/>
          <p:nvPr/>
        </p:nvSpPr>
        <p:spPr>
          <a:xfrm>
            <a:off x="3572217" y="1513138"/>
            <a:ext cx="5080222" cy="126188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8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Source Sans Pro"/>
              </a:rPr>
              <a:t>Share everything</a:t>
            </a:r>
            <a:br>
              <a:rPr lang="en-US" sz="48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Source Sans Pro"/>
              </a:rPr>
            </a:br>
            <a:r>
              <a:rPr lang="en-US" sz="2800" dirty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ource Sans Pro"/>
              </a:rPr>
              <a:t>GitHub + Twitter + websites</a:t>
            </a:r>
            <a:endParaRPr lang="en-US" sz="4800" dirty="0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17875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D96653-4921-8641-A147-07A852BFB3E3}"/>
              </a:ext>
            </a:extLst>
          </p:cNvPr>
          <p:cNvSpPr txBox="1"/>
          <p:nvPr/>
        </p:nvSpPr>
        <p:spPr>
          <a:xfrm>
            <a:off x="2085894" y="1485900"/>
            <a:ext cx="8020212" cy="230832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72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Source Sans Pro"/>
              </a:rPr>
              <a:t>You are all expert enough now.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31414F-2B51-7F42-8EDC-D15E8858D99F}"/>
              </a:ext>
            </a:extLst>
          </p:cNvPr>
          <p:cNvSpPr txBox="1"/>
          <p:nvPr/>
        </p:nvSpPr>
        <p:spPr>
          <a:xfrm>
            <a:off x="2874871" y="4196443"/>
            <a:ext cx="6460537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72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Source Sans Pro"/>
              </a:rPr>
              <a:t>Go make stuff!</a:t>
            </a:r>
          </a:p>
        </p:txBody>
      </p:sp>
    </p:spTree>
    <p:extLst>
      <p:ext uri="{BB962C8B-B14F-4D97-AF65-F5344CB8AC3E}">
        <p14:creationId xmlns:p14="http://schemas.microsoft.com/office/powerpoint/2010/main" val="4011974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6C22F-9111-7140-AC02-562EDBE7C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1000" dirty="0"/>
              <a:t>WHAT IS “DATA SCIENCE”?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3873E9-57BF-064A-8BFD-8B8E5B198D26}"/>
              </a:ext>
            </a:extLst>
          </p:cNvPr>
          <p:cNvCxnSpPr/>
          <p:nvPr/>
        </p:nvCxnSpPr>
        <p:spPr>
          <a:xfrm>
            <a:off x="4191000" y="1077687"/>
            <a:ext cx="381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C26932E-3F51-C54E-B9C2-8B7B5ABB47B2}"/>
              </a:ext>
            </a:extLst>
          </p:cNvPr>
          <p:cNvSpPr/>
          <p:nvPr/>
        </p:nvSpPr>
        <p:spPr>
          <a:xfrm>
            <a:off x="2709441" y="2274838"/>
            <a:ext cx="6773118" cy="230832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Turning raw data into understanding, insight, and knowledge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84AE6-EE36-8145-AC6A-8FE4A226D09A}"/>
              </a:ext>
            </a:extLst>
          </p:cNvPr>
          <p:cNvSpPr/>
          <p:nvPr/>
        </p:nvSpPr>
        <p:spPr>
          <a:xfrm>
            <a:off x="311150" y="5228311"/>
            <a:ext cx="3724154" cy="76944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Collect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42BD3B-5DDB-2A48-B794-42A73F5942C8}"/>
              </a:ext>
            </a:extLst>
          </p:cNvPr>
          <p:cNvSpPr/>
          <p:nvPr/>
        </p:nvSpPr>
        <p:spPr>
          <a:xfrm>
            <a:off x="4233923" y="5228311"/>
            <a:ext cx="3724154" cy="76944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Analyze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639EC3-1132-874A-A4D3-0B103D1D4A6C}"/>
              </a:ext>
            </a:extLst>
          </p:cNvPr>
          <p:cNvSpPr/>
          <p:nvPr/>
        </p:nvSpPr>
        <p:spPr>
          <a:xfrm>
            <a:off x="8163046" y="5228310"/>
            <a:ext cx="3724154" cy="76944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Communicate</a:t>
            </a:r>
          </a:p>
        </p:txBody>
      </p:sp>
    </p:spTree>
    <p:extLst>
      <p:ext uri="{BB962C8B-B14F-4D97-AF65-F5344CB8AC3E}">
        <p14:creationId xmlns:p14="http://schemas.microsoft.com/office/powerpoint/2010/main" val="68483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249328-FA89-BC42-BCC9-43E01622D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68537"/>
            <a:ext cx="12192000" cy="2044843"/>
          </a:xfrm>
        </p:spPr>
        <p:txBody>
          <a:bodyPr>
            <a:normAutofit fontScale="90000"/>
          </a:bodyPr>
          <a:lstStyle/>
          <a:p>
            <a:r>
              <a:rPr lang="en-US" spc="1000" dirty="0"/>
              <a:t>GOING BEYOND </a:t>
            </a:r>
            <a:br>
              <a:rPr lang="en-US" spc="1000" dirty="0"/>
            </a:br>
            <a:r>
              <a:rPr lang="en-US" spc="1000" dirty="0"/>
              <a:t>THE BASICS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D5134-5849-D94B-AC4A-6D6E91A6E89E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3F64D5-FB37-C54C-B206-79119037F4FA}"/>
              </a:ext>
            </a:extLst>
          </p:cNvPr>
          <p:cNvSpPr/>
          <p:nvPr/>
        </p:nvSpPr>
        <p:spPr>
          <a:xfrm>
            <a:off x="0" y="6128951"/>
            <a:ext cx="12192000" cy="7290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1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A8A91D-430E-4F4E-92B6-E445E7B555A7}"/>
              </a:ext>
            </a:extLst>
          </p:cNvPr>
          <p:cNvSpPr txBox="1"/>
          <p:nvPr/>
        </p:nvSpPr>
        <p:spPr>
          <a:xfrm>
            <a:off x="1256722" y="2126708"/>
            <a:ext cx="5258955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Linear regression (OLS)</a:t>
            </a:r>
            <a:endParaRPr lang="en-US" baseline="-25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Condensed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4C30A8-FC7C-3246-AFDA-3B5DDD72C9C2}"/>
              </a:ext>
            </a:extLst>
          </p:cNvPr>
          <p:cNvSpPr txBox="1"/>
          <p:nvPr/>
        </p:nvSpPr>
        <p:spPr>
          <a:xfrm>
            <a:off x="6859103" y="2126708"/>
            <a:ext cx="288619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Y is numeric</a:t>
            </a:r>
            <a:endParaRPr lang="en-US" baseline="-25000" dirty="0">
              <a:solidFill>
                <a:schemeClr val="accent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Condensed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577F719-8944-5D46-BAE6-2B585D6A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FLAVORS OF REGRESSION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48009C-2646-FA44-ACD4-75D39C9938C1}"/>
              </a:ext>
            </a:extLst>
          </p:cNvPr>
          <p:cNvCxnSpPr/>
          <p:nvPr/>
        </p:nvCxnSpPr>
        <p:spPr>
          <a:xfrm>
            <a:off x="4191000" y="1077687"/>
            <a:ext cx="381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EACA7A6-94D8-AC44-96B4-A3EAFFAB47DA}"/>
              </a:ext>
            </a:extLst>
          </p:cNvPr>
          <p:cNvSpPr txBox="1"/>
          <p:nvPr/>
        </p:nvSpPr>
        <p:spPr>
          <a:xfrm>
            <a:off x="1253547" y="3098775"/>
            <a:ext cx="434624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Logistic regression</a:t>
            </a:r>
            <a:endParaRPr lang="en-US" baseline="-25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Condensed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13C6B-80E5-494F-B549-37C09B8C703F}"/>
              </a:ext>
            </a:extLst>
          </p:cNvPr>
          <p:cNvSpPr txBox="1"/>
          <p:nvPr/>
        </p:nvSpPr>
        <p:spPr>
          <a:xfrm>
            <a:off x="5900599" y="3098775"/>
            <a:ext cx="384151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Y is 2 categories</a:t>
            </a:r>
            <a:endParaRPr lang="en-US" baseline="-25000" dirty="0">
              <a:solidFill>
                <a:schemeClr val="accent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Condensed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E1F0BB-2F8A-9D44-8490-0E001779311F}"/>
              </a:ext>
            </a:extLst>
          </p:cNvPr>
          <p:cNvSpPr txBox="1"/>
          <p:nvPr/>
        </p:nvSpPr>
        <p:spPr>
          <a:xfrm>
            <a:off x="1256722" y="4070842"/>
            <a:ext cx="578485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charset="0"/>
              </a:rPr>
              <a:t>Ordered logistic regression</a:t>
            </a:r>
            <a:endParaRPr lang="en-US" baseline="-25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Condensed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834854-E21A-4A48-A953-8C11288EDACA}"/>
              </a:ext>
            </a:extLst>
          </p:cNvPr>
          <p:cNvSpPr txBox="1"/>
          <p:nvPr/>
        </p:nvSpPr>
        <p:spPr>
          <a:xfrm>
            <a:off x="7333787" y="4070842"/>
            <a:ext cx="384151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Y is 3+ categories</a:t>
            </a:r>
            <a:endParaRPr lang="en-US" baseline="-25000" dirty="0">
              <a:solidFill>
                <a:schemeClr val="accent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43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FEEC95-657E-AF40-86E9-C7152F79E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46" y="1485900"/>
            <a:ext cx="9182108" cy="810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24449D-045B-A64C-8C59-3D5112FED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77" y="2594163"/>
            <a:ext cx="10637245" cy="2884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77B4FE-5AB3-F742-B456-3CA27E753560}"/>
              </a:ext>
            </a:extLst>
          </p:cNvPr>
          <p:cNvSpPr txBox="1"/>
          <p:nvPr/>
        </p:nvSpPr>
        <p:spPr>
          <a:xfrm>
            <a:off x="777377" y="5882317"/>
            <a:ext cx="1063724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For every 1 unit increase in X, there’s a </a:t>
            </a:r>
            <a:r>
              <a:rPr lang="el-GR" sz="36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β</a:t>
            </a:r>
            <a:r>
              <a:rPr lang="en-US" sz="3600" dirty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Condensed" charset="0"/>
              </a:rPr>
              <a:t> change in Y</a:t>
            </a:r>
            <a:endParaRPr lang="en-US" baseline="-25000" dirty="0">
              <a:solidFill>
                <a:schemeClr val="accent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Condensed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8E1FD7-2A7C-0F46-B4EB-3C9542FFF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4376-3173-3F45-B37A-C0530EEE82C9}"/>
              </a:ext>
            </a:extLst>
          </p:cNvPr>
          <p:cNvCxnSpPr/>
          <p:nvPr/>
        </p:nvCxnSpPr>
        <p:spPr>
          <a:xfrm>
            <a:off x="4191000" y="1077687"/>
            <a:ext cx="381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627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ctober Roads 1">
      <a:dk1>
        <a:srgbClr val="4D4D4D"/>
      </a:dk1>
      <a:lt1>
        <a:srgbClr val="FFFFFF"/>
      </a:lt1>
      <a:dk2>
        <a:srgbClr val="44546A"/>
      </a:dk2>
      <a:lt2>
        <a:srgbClr val="E7E6E6"/>
      </a:lt2>
      <a:accent1>
        <a:srgbClr val="6CB9DC"/>
      </a:accent1>
      <a:accent2>
        <a:srgbClr val="821F29"/>
      </a:accent2>
      <a:accent3>
        <a:srgbClr val="D46600"/>
      </a:accent3>
      <a:accent4>
        <a:srgbClr val="7D4A04"/>
      </a:accent4>
      <a:accent5>
        <a:srgbClr val="ADBD06"/>
      </a:accent5>
      <a:accent6>
        <a:srgbClr val="F6E03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17169</TotalTime>
  <Words>577</Words>
  <Application>Microsoft Macintosh PowerPoint</Application>
  <PresentationFormat>Widescreen</PresentationFormat>
  <Paragraphs>117</Paragraphs>
  <Slides>57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Avenir Next Demi Bold</vt:lpstr>
      <vt:lpstr>Calibri</vt:lpstr>
      <vt:lpstr>Roboto</vt:lpstr>
      <vt:lpstr>Roboto Light</vt:lpstr>
      <vt:lpstr>Office Theme</vt:lpstr>
      <vt:lpstr>WRAPPING UP &amp; GOING BEYOND THE BASICS</vt:lpstr>
      <vt:lpstr>PLAN FOR TODAY</vt:lpstr>
      <vt:lpstr>WHAT THE HECK  DID WE JUST LEARN?</vt:lpstr>
      <vt:lpstr>PowerPoint Presentation</vt:lpstr>
      <vt:lpstr>PowerPoint Presentation</vt:lpstr>
      <vt:lpstr>WHAT IS “DATA SCIENCE”?</vt:lpstr>
      <vt:lpstr>GOING BEYOND  THE BASICS</vt:lpstr>
      <vt:lpstr>FLAVORS OF REGRESSION</vt:lpstr>
      <vt:lpstr>LINEAR REGRESSION</vt:lpstr>
      <vt:lpstr>LOGISTIC REGRESSION</vt:lpstr>
      <vt:lpstr>ORDERED LOGISTIC REGRESSION</vt:lpstr>
      <vt:lpstr>MORE WITH 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ETHICS OF DATA</vt:lpstr>
      <vt:lpstr>POSSIBLE PITFALLS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IT’S NOT ALL DYSTOPIAN</vt:lpstr>
      <vt:lpstr>PowerPoint Presentation</vt:lpstr>
      <vt:lpstr>AVOID MANIPULATION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FIGHT THE ALGORITHMS</vt:lpstr>
      <vt:lpstr>AVOID BIAS</vt:lpstr>
      <vt:lpstr>CURIOSITY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EMBRACE CURIOSITY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 OUT IN PUBLIC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VISUALIZATION</dc:title>
  <dc:creator>Andrew Heiss</dc:creator>
  <cp:lastModifiedBy>Andrew Heiss</cp:lastModifiedBy>
  <cp:revision>304</cp:revision>
  <cp:lastPrinted>2018-12-14T00:46:48Z</cp:lastPrinted>
  <dcterms:created xsi:type="dcterms:W3CDTF">2018-09-04T16:36:47Z</dcterms:created>
  <dcterms:modified xsi:type="dcterms:W3CDTF">2018-12-14T17:06:22Z</dcterms:modified>
</cp:coreProperties>
</file>